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2" r:id="rId4"/>
    <p:sldId id="291" r:id="rId5"/>
    <p:sldId id="259" r:id="rId6"/>
    <p:sldId id="263" r:id="rId7"/>
    <p:sldId id="264" r:id="rId8"/>
    <p:sldId id="268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5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ebp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ebp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6D90-52C4-4888-8319-F63E3F1A0D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ROAD TO CQRS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01E9E-D64C-4D97-BC08-320866FF53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/>
              <a:t>to approach </a:t>
            </a:r>
            <a:r>
              <a:rPr lang="en-US" dirty="0"/>
              <a:t>CQRS and (mostly) survive</a:t>
            </a:r>
          </a:p>
        </p:txBody>
      </p:sp>
    </p:spTree>
    <p:extLst>
      <p:ext uri="{BB962C8B-B14F-4D97-AF65-F5344CB8AC3E}">
        <p14:creationId xmlns:p14="http://schemas.microsoft.com/office/powerpoint/2010/main" val="2021931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Content Placeholder 7" descr="A close up of a device&#10;&#10;Description automatically generated">
            <a:extLst>
              <a:ext uri="{FF2B5EF4-FFF2-40B4-BE49-F238E27FC236}">
                <a16:creationId xmlns:a16="http://schemas.microsoft.com/office/drawing/2014/main" id="{3185FFA9-C3DD-4926-B3FF-C3868AFC43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3702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3F6ABF-6A0D-4287-BD8C-9BF1A0BC1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T02: The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44263-7114-4916-B390-2642296026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Expressed in imperative like “Create Cruise”    </a:t>
            </a:r>
          </a:p>
          <a:p>
            <a:r>
              <a:rPr lang="en-US" dirty="0"/>
              <a:t>Contains all the data needed to execute a request applied to the existing write model</a:t>
            </a:r>
          </a:p>
          <a:p>
            <a:r>
              <a:rPr lang="en-US" dirty="0"/>
              <a:t>To ease the implementation should be Idempotent: can be applied multiple time producing the same result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0685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indoor, car, sitting, table&#10;&#10;Description automatically generated">
            <a:extLst>
              <a:ext uri="{FF2B5EF4-FFF2-40B4-BE49-F238E27FC236}">
                <a16:creationId xmlns:a16="http://schemas.microsoft.com/office/drawing/2014/main" id="{AA3C7C9C-2B88-4CB7-A389-4657F67C51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3256" b="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FF4571-22B7-4135-AAB7-AF5C2F1B4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/>
              <a:t>T02: The Command Handler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2615E-3803-458A-86F0-BEAE9B5550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Receive the requests from in form of Command objects</a:t>
            </a:r>
          </a:p>
          <a:p>
            <a:r>
              <a:rPr lang="en-US" dirty="0"/>
              <a:t>Is the only entry point to access the Aggregate Root  </a:t>
            </a:r>
          </a:p>
          <a:p>
            <a:r>
              <a:rPr lang="en-US" dirty="0"/>
              <a:t>Is responsible for all infrastructure-related deeds</a:t>
            </a:r>
          </a:p>
          <a:p>
            <a:r>
              <a:rPr lang="en-US" dirty="0"/>
              <a:t>Prepare the additional data for the Command Methods that he invokes</a:t>
            </a:r>
          </a:p>
          <a:p>
            <a:r>
              <a:rPr lang="en-US" dirty="0"/>
              <a:t>Mostly equivalent to the MVC controller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2957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icture containing person, indoor, sitting, woman&#10;&#10;Description automatically generated">
            <a:extLst>
              <a:ext uri="{FF2B5EF4-FFF2-40B4-BE49-F238E27FC236}">
                <a16:creationId xmlns:a16="http://schemas.microsoft.com/office/drawing/2014/main" id="{201B4C18-BE6F-4E2B-BE2D-620CF6C32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52" r="3448" b="549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3BBEDE-33B0-4466-A57D-EFA0B9684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The Read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B1283-98CB-413D-AD5D-C56DEE860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81184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yellow school bus driving down a street&#10;&#10;Description automatically generated">
            <a:extLst>
              <a:ext uri="{FF2B5EF4-FFF2-40B4-BE49-F238E27FC236}">
                <a16:creationId xmlns:a16="http://schemas.microsoft.com/office/drawing/2014/main" id="{2604553D-C3B1-4499-A80C-B107CE9787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9941" r="12951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93FB58-16C8-4DC1-9570-A35FE75E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T03: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DF1FD-A5B8-4589-8574-AA49DAEC2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We introduce the concept of Bus to</a:t>
            </a:r>
          </a:p>
          <a:p>
            <a:pPr lvl="1"/>
            <a:r>
              <a:rPr lang="en-US" dirty="0"/>
              <a:t>Send event to “external” systems and</a:t>
            </a:r>
          </a:p>
          <a:p>
            <a:pPr lvl="1"/>
            <a:r>
              <a:rPr lang="en-US" dirty="0"/>
              <a:t>Send command to Command Handlers</a:t>
            </a:r>
          </a:p>
          <a:p>
            <a:r>
              <a:rPr lang="en-US" dirty="0"/>
              <a:t>Should handle (at minimum)</a:t>
            </a:r>
          </a:p>
          <a:p>
            <a:pPr lvl="1"/>
            <a:r>
              <a:rPr lang="en-US" dirty="0"/>
              <a:t>Topics</a:t>
            </a:r>
          </a:p>
          <a:p>
            <a:pPr lvl="1"/>
            <a:r>
              <a:rPr lang="en-US" dirty="0"/>
              <a:t>Queues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6757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bird, holding, man&#10;&#10;Description automatically generated">
            <a:extLst>
              <a:ext uri="{FF2B5EF4-FFF2-40B4-BE49-F238E27FC236}">
                <a16:creationId xmlns:a16="http://schemas.microsoft.com/office/drawing/2014/main" id="{8336AC30-5E75-4881-B74E-5D6FC5D28D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1196" r="1696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C29610-796F-4DDD-838C-8EEE0A50E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T04: Read (Query)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54BDE-FFDC-45B8-8157-0D07D7440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Ideally there is one Read Model for each type query    </a:t>
            </a:r>
          </a:p>
          <a:p>
            <a:r>
              <a:rPr lang="en-US" dirty="0"/>
              <a:t>Represents the data in the form easiest to search with </a:t>
            </a:r>
          </a:p>
          <a:p>
            <a:r>
              <a:rPr lang="en-US" dirty="0"/>
              <a:t>It's like a “Materialized View”</a:t>
            </a:r>
          </a:p>
          <a:p>
            <a:r>
              <a:rPr lang="en-US" dirty="0"/>
              <a:t>Usually is a flat table that can be interrogated via simple SELECT (or Projections in NoSQL language)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4542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D43D2C-1380-418B-834B-8DE5AA822C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835" r="7346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88E76-14E8-41C1-AA26-973AE86AB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T04: Event Handlers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22DD5-7B8F-425C-ADE5-F68F2E6CA3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They build the Read Model                                 </a:t>
            </a:r>
          </a:p>
          <a:p>
            <a:r>
              <a:rPr lang="en-US" dirty="0"/>
              <a:t>The receive events and create a view on data              </a:t>
            </a:r>
          </a:p>
          <a:p>
            <a:r>
              <a:rPr lang="en-US" dirty="0"/>
              <a:t>Are similar to Data Warehouse system but in “Real-Time”</a:t>
            </a:r>
          </a:p>
          <a:p>
            <a:r>
              <a:rPr lang="en-US" dirty="0"/>
              <a:t>They can access external services to enrich the information received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6083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light, dark&#10;&#10;Description automatically generated">
            <a:extLst>
              <a:ext uri="{FF2B5EF4-FFF2-40B4-BE49-F238E27FC236}">
                <a16:creationId xmlns:a16="http://schemas.microsoft.com/office/drawing/2014/main" id="{A85BDC34-4847-4164-BD98-0AC0ADFBE2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602" r="4406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7CE020-6DD2-42B2-A91D-665DD4D4C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T04: The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D347B-E15F-4181-AF38-8BB9084DE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Exposes the content of the Read Model</a:t>
            </a:r>
          </a:p>
          <a:p>
            <a:r>
              <a:rPr lang="en-US" dirty="0"/>
              <a:t>They can be “merged” with the Event Handlers</a:t>
            </a:r>
          </a:p>
          <a:p>
            <a:r>
              <a:rPr lang="en-US" dirty="0"/>
              <a:t>Projections and Event Handlers should be the easiest part to write</a:t>
            </a:r>
          </a:p>
          <a:p>
            <a:pPr lvl="1"/>
            <a:r>
              <a:rPr lang="en-US" dirty="0"/>
              <a:t>Perfect to be left to Juniors or external teams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8620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F31E02AF-CA9B-4482-9775-77ED6073E3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071" r="31262" b="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50C14A-A5D6-46C6-B4E0-362A1E1E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Mythical Real-Time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9EA40-35AE-4F9F-B6FF-CE5C3513E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Real-time make sense only within a defined timespan</a:t>
            </a:r>
          </a:p>
          <a:p>
            <a:pPr lvl="1"/>
            <a:r>
              <a:rPr lang="en-US" dirty="0"/>
              <a:t>Real time in railway systems is “in less than 350ms”</a:t>
            </a:r>
          </a:p>
          <a:p>
            <a:r>
              <a:rPr lang="en-US" dirty="0"/>
              <a:t>The usage of bus introduce a delay between the application of the command and the availability of the data: This is the Eventual Consistency</a:t>
            </a:r>
          </a:p>
          <a:p>
            <a:r>
              <a:rPr lang="en-US" dirty="0"/>
              <a:t>The same happens when locking a table for a transaction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9211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 descr="A picture containing grass, man&#10;&#10;Description automatically generated">
            <a:extLst>
              <a:ext uri="{FF2B5EF4-FFF2-40B4-BE49-F238E27FC236}">
                <a16:creationId xmlns:a16="http://schemas.microsoft.com/office/drawing/2014/main" id="{FF473086-8392-4BE6-BDF1-EBBA743826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30164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0CF9EA-AC89-4F36-B1D7-9DF7DF6D7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Expanding the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20A6E-81D7-4AF8-A1D8-EEE03DA11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4300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group of people standing in front of a large crowd of people&#10;&#10;Description automatically generated">
            <a:extLst>
              <a:ext uri="{FF2B5EF4-FFF2-40B4-BE49-F238E27FC236}">
                <a16:creationId xmlns:a16="http://schemas.microsoft.com/office/drawing/2014/main" id="{37A603FC-0852-4306-9943-FFC994136F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616" r="3565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309FB-A0C4-4C32-B775-250853880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T05: Optimistic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B0A82-FF40-4394-BDB7-9C747557A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Multiple users can send commands to the same Aggregate Root</a:t>
            </a:r>
          </a:p>
          <a:p>
            <a:pPr>
              <a:lnSpc>
                <a:spcPct val="90000"/>
              </a:lnSpc>
            </a:pPr>
            <a:r>
              <a:rPr lang="en-US" sz="1700"/>
              <a:t>This can be handled versioning the AR and send with the Commands the version of the AR used to prepare the command</a:t>
            </a:r>
          </a:p>
          <a:p>
            <a:pPr>
              <a:lnSpc>
                <a:spcPct val="90000"/>
              </a:lnSpc>
            </a:pPr>
            <a:r>
              <a:rPr lang="en-US" sz="1700"/>
              <a:t>The Entity Storage will add a Version field</a:t>
            </a:r>
          </a:p>
          <a:p>
            <a:pPr>
              <a:lnSpc>
                <a:spcPct val="90000"/>
              </a:lnSpc>
            </a:pPr>
            <a:r>
              <a:rPr lang="en-US" sz="1700"/>
              <a:t>When the expected version matches the storage one item is update and the operation is successful</a:t>
            </a:r>
          </a:p>
          <a:p>
            <a:pPr>
              <a:lnSpc>
                <a:spcPct val="90000"/>
              </a:lnSpc>
            </a:pPr>
            <a:r>
              <a:rPr lang="en-US" sz="1700"/>
              <a:t>Else an exception is thrown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0569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Content Placeholder 6" descr="A star filled sky&#10;&#10;Description automatically generated">
            <a:extLst>
              <a:ext uri="{FF2B5EF4-FFF2-40B4-BE49-F238E27FC236}">
                <a16:creationId xmlns:a16="http://schemas.microsoft.com/office/drawing/2014/main" id="{C2095EE6-B901-40D2-9D62-E973B6E8D1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2256" r="6015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868325-C4BE-46FA-839A-C1E48C588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Where it all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F33C4-80FB-4661-8379-457C2F73D1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Based on CQS from Meyer (1996)</a:t>
            </a:r>
          </a:p>
          <a:p>
            <a:pPr lvl="1"/>
            <a:r>
              <a:rPr lang="en-US" dirty="0"/>
              <a:t>Command Query Separation</a:t>
            </a:r>
          </a:p>
          <a:p>
            <a:pPr lvl="1"/>
            <a:r>
              <a:rPr lang="en-US" dirty="0"/>
              <a:t>For each Entity has a Command Method and a Query Method</a:t>
            </a:r>
          </a:p>
          <a:p>
            <a:r>
              <a:rPr lang="en-US" dirty="0"/>
              <a:t>Defined by Fowler in 2001</a:t>
            </a:r>
          </a:p>
          <a:p>
            <a:pPr lvl="1"/>
            <a:r>
              <a:rPr lang="en-US" dirty="0"/>
              <a:t>Command Query Responsibility Segregation</a:t>
            </a:r>
          </a:p>
          <a:p>
            <a:pPr lvl="1"/>
            <a:r>
              <a:rPr lang="en-US" dirty="0"/>
              <a:t>For each Entity has separate Write and Read Model</a:t>
            </a:r>
          </a:p>
          <a:p>
            <a:endParaRPr lang="en-US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0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4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2367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726D8A2B-CA79-44C4-BF37-DB9BAE8B58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345" r="4124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309FB-A0C4-4C32-B775-250853880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/>
              <a:t>T05: Optimistic locking-Advantages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B0A82-FF40-4394-BDB7-9C747557A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No need for “real” transactions (and therefore locks)</a:t>
            </a:r>
          </a:p>
          <a:p>
            <a:r>
              <a:rPr lang="en-US" dirty="0"/>
              <a:t>Works atomically</a:t>
            </a:r>
          </a:p>
          <a:p>
            <a:r>
              <a:rPr lang="en-US" dirty="0"/>
              <a:t>Usable even on NoSQL database</a:t>
            </a:r>
          </a:p>
          <a:p>
            <a:r>
              <a:rPr lang="en-US" dirty="0"/>
              <a:t>Easy to implement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0967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D6AFDF1-A727-4490-B320-7C561C5926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6749" b="1945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1A235-4365-4AD6-9E6C-1C69B0E3A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/>
              <a:t>The Invoices and Customer Domains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007AA-2FB3-446A-A3D6-A0CE2E3D0A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Should create Invoices associated with Customers</a:t>
            </a:r>
          </a:p>
          <a:p>
            <a:r>
              <a:rPr lang="en-US" dirty="0"/>
              <a:t>When Emitting an Invoice should store the Billing Address, that could not be changed</a:t>
            </a:r>
          </a:p>
          <a:p>
            <a:r>
              <a:rPr lang="en-US" dirty="0"/>
              <a:t>Invoices and Customers are separated Domains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2279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Content Placeholder 7" descr="A large ship in the background&#10;&#10;Description automatically generated">
            <a:extLst>
              <a:ext uri="{FF2B5EF4-FFF2-40B4-BE49-F238E27FC236}">
                <a16:creationId xmlns:a16="http://schemas.microsoft.com/office/drawing/2014/main" id="{7559EF34-1909-4584-8243-0AC89F8B97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8584" r="-1" b="23415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98B64C-84B6-40CF-9497-710E40E52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T06: Referencing External Domains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1AA20-7D28-4BB4-BF2A-D2E312AC8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All external Aggregate Roots (or Crud items) must be referenced by Id                            </a:t>
            </a:r>
          </a:p>
          <a:p>
            <a:r>
              <a:rPr lang="en-US" dirty="0"/>
              <a:t>The Event Handlers can retrieve the linked items data and store it to reduce the Query complexity</a:t>
            </a:r>
          </a:p>
          <a:p>
            <a:r>
              <a:rPr lang="en-US" dirty="0"/>
              <a:t>The Command Handlers will access the proxied services exposed by the other domains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0432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furniture, indoor, sitting, wooden&#10;&#10;Description automatically generated">
            <a:extLst>
              <a:ext uri="{FF2B5EF4-FFF2-40B4-BE49-F238E27FC236}">
                <a16:creationId xmlns:a16="http://schemas.microsoft.com/office/drawing/2014/main" id="{E1FF2326-388B-4EFE-BB94-82FB525394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1737" r="11155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5AE32C-2CF9-41E8-B2D5-168918985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T07: Value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16F02-EDF4-45CF-8E17-22353EC50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To store “invariants” like and Address will be used the Value Object concept                                                          </a:t>
            </a:r>
          </a:p>
          <a:p>
            <a:r>
              <a:rPr lang="en-US" dirty="0"/>
              <a:t>A Value Object is an Object whose Natural Key is the whole object: does not break the rule of referring to external items via Id only 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2390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building, scene, library, room&#10;&#10;Description automatically generated">
            <a:extLst>
              <a:ext uri="{FF2B5EF4-FFF2-40B4-BE49-F238E27FC236}">
                <a16:creationId xmlns:a16="http://schemas.microsoft.com/office/drawing/2014/main" id="{C0236D96-F471-4949-8D92-9F1D3634AD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161" r="2886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9A988-173E-474C-A7EA-8DEE846B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Warehouse and Payments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D2EF1-444B-4D07-8578-CA52C6E42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Identify the Domain of Warehouse allowing to Reserve Items</a:t>
            </a:r>
          </a:p>
          <a:p>
            <a:r>
              <a:rPr lang="en-US" dirty="0"/>
              <a:t>Another Domain will be Payment, or the Payment Process </a:t>
            </a:r>
          </a:p>
          <a:p>
            <a:r>
              <a:rPr lang="en-US" dirty="0"/>
              <a:t>When a Payment is started a request is issued to Reserve Items </a:t>
            </a:r>
          </a:p>
          <a:p>
            <a:r>
              <a:rPr lang="en-US" dirty="0"/>
              <a:t>Contextually a delayed Expire event is issued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7393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black and white photo of a train&#10;&#10;Description automatically generated">
            <a:extLst>
              <a:ext uri="{FF2B5EF4-FFF2-40B4-BE49-F238E27FC236}">
                <a16:creationId xmlns:a16="http://schemas.microsoft.com/office/drawing/2014/main" id="{96F6C059-330B-4BD5-A86E-7B00FB2B4C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295" r="15597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8A993C-5732-468C-B167-B026CE5BF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T08: Local Distributed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14BB0-D769-47B8-85B6-CBF77DFB7B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idea is to use timeouts to cancel transactions. Like the 2PC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The Warehouse Domain handles the Expiration of Reservation by itself (probably sending delayed Expiration messages)              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The Payment Domain, when creating a Payment send a Delayed Expiration message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If the Expiration arrives with the Payment still reserving the Payment is canceled</a:t>
            </a:r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7943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large, different, filled, many&#10;&#10;Description automatically generated">
            <a:extLst>
              <a:ext uri="{FF2B5EF4-FFF2-40B4-BE49-F238E27FC236}">
                <a16:creationId xmlns:a16="http://schemas.microsoft.com/office/drawing/2014/main" id="{0B4B3127-4928-40C7-A8B7-2C6949A713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22891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6FCFA-AD92-4844-8BFC-2C341FA9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Crossing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D816-BC19-4DDC-9F34-AB5ECE0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 Payment domain is extended with a connection with PayPal</a:t>
            </a:r>
          </a:p>
          <a:p>
            <a:r>
              <a:rPr lang="en-US" dirty="0"/>
              <a:t>The PayPal service is exposed via a Proxy                       </a:t>
            </a:r>
          </a:p>
          <a:p>
            <a:r>
              <a:rPr lang="en-US" dirty="0"/>
              <a:t>When Reservation or PayPal Payment fails the Payment is canceled</a:t>
            </a:r>
          </a:p>
          <a:p>
            <a:r>
              <a:rPr lang="en-US" dirty="0"/>
              <a:t>When the Payment Expire the PayPal Payment is canceled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0558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sitting, water, star, table&#10;&#10;Description automatically generated">
            <a:extLst>
              <a:ext uri="{FF2B5EF4-FFF2-40B4-BE49-F238E27FC236}">
                <a16:creationId xmlns:a16="http://schemas.microsoft.com/office/drawing/2014/main" id="{DB730C81-1601-45D5-8451-566BC7C4B6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336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0D5922-2D43-4FEF-96D1-30F694CEC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T09: Worldwide Distributed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34429-E13D-4377-ADBA-11BDF93E0D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 PayPal Proxy service is called inside the Command Handler to hide its data from the Aggregate            </a:t>
            </a:r>
          </a:p>
          <a:p>
            <a:r>
              <a:rPr lang="en-US" dirty="0"/>
              <a:t>The PayPal Proxy service will send a message when the payment fails or succeed                               </a:t>
            </a:r>
          </a:p>
          <a:p>
            <a:r>
              <a:rPr lang="en-US" dirty="0"/>
              <a:t>When the Payment expire and no answer exists from PayPal the system tries to cancel the payment compulsively 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612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icture containing person, indoor, hand, holding&#10;&#10;Description automatically generated">
            <a:extLst>
              <a:ext uri="{FF2B5EF4-FFF2-40B4-BE49-F238E27FC236}">
                <a16:creationId xmlns:a16="http://schemas.microsoft.com/office/drawing/2014/main" id="{9D50E180-C755-4618-883C-81D9B1C33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06" t="9091" r="1353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602340-472F-4EDE-A1B9-968BF0A22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The Red Pill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C6836-5D3B-45EF-B49D-D1722F8E8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3894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4A7024-D948-494D-8920-BBA2DA07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erson, indoor, hand, holding&#10;&#10;Description automatically generated">
            <a:extLst>
              <a:ext uri="{FF2B5EF4-FFF2-40B4-BE49-F238E27FC236}">
                <a16:creationId xmlns:a16="http://schemas.microsoft.com/office/drawing/2014/main" id="{0D944E15-8938-441C-B3B1-065703F5E7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</a:blip>
          <a:srcRect t="18174" b="68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FCFA4E-A882-436B-B0AD-E8A539276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What is missing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08C84-1BC1-43F3-94C6-735F3FE66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What we have seen until now is only a toy implementation. Several issues should be addressed e.g. (but not limited to): 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Bus failures: in these examples we assume the bus never fails. We should use a subsystem that handles these situations, like a retry policy to send the Events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Messages not sent after the update (may be we should first send messages then </a:t>
            </a:r>
            <a:r>
              <a:rPr lang="en-US" sz="1500">
                <a:solidFill>
                  <a:srgbClr val="FFFFFF"/>
                </a:solidFill>
              </a:rPr>
              <a:t>save the data)</a:t>
            </a:r>
            <a:endParaRPr lang="en-US" sz="1500" dirty="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The distributed transactions or better “sagas” would be handled easily with a State Machine. Some Service Bus implementation offers even specific DSLs to ease the solution.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The “toxic” messages will be sent typically on the “Dead Letter” queues. Someone should take care of them!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Use only when fitting: an example would be a Tree data structure. Sometimes the effort to build a Domain is simply too big</a:t>
            </a:r>
          </a:p>
        </p:txBody>
      </p:sp>
    </p:spTree>
    <p:extLst>
      <p:ext uri="{BB962C8B-B14F-4D97-AF65-F5344CB8AC3E}">
        <p14:creationId xmlns:p14="http://schemas.microsoft.com/office/powerpoint/2010/main" val="1105891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Content Placeholder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4313DE3-0941-4FEA-8AD2-52C0BE8930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8751" r="-1" b="15889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64F3E5-6EDF-4B53-BFA6-B9BF6EF8D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basic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007D5-9634-47F0-9FFD-1E6465A91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DDD: Increases the Domain concept to Write and Read Models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Actors Model: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dirty="0"/>
              <a:t>Every Domain has its own </a:t>
            </a:r>
            <a:r>
              <a:rPr lang="en-US"/>
              <a:t>independant</a:t>
            </a:r>
            <a:r>
              <a:rPr lang="en-US" dirty="0"/>
              <a:t> storage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dirty="0"/>
              <a:t>The Domain state is changeable and visible by the external environment only through Messages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Microservices: The Read and Write models are isolated services</a:t>
            </a:r>
            <a:endParaRPr lang="en-US"/>
          </a:p>
          <a:p>
            <a:pPr>
              <a:lnSpc>
                <a:spcPct val="90000"/>
              </a:lnSpc>
            </a:pPr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31639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FC2DCA3F-E91A-4FD7-A445-D145D0D49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9" t="909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B1D889-C719-48B4-BED5-AE95E6919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133C6-29E3-4402-9C98-088D5CCCC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29672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elf, book, indoor, scene&#10;&#10;Description automatically generated">
            <a:extLst>
              <a:ext uri="{FF2B5EF4-FFF2-40B4-BE49-F238E27FC236}">
                <a16:creationId xmlns:a16="http://schemas.microsoft.com/office/drawing/2014/main" id="{2FBF9F84-AB74-4A8E-8B01-5CFD54A62B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61" r="11530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30CC18-3EFE-4B42-81D1-0EA107459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29F63-39A3-4B3D-8483-A4C3FB81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b="1"/>
              <a:t>Eric Evans</a:t>
            </a:r>
            <a:r>
              <a:rPr lang="en-US" sz="1500"/>
              <a:t>, Domain-Driven Design, Addison-Wesley, 2003</a:t>
            </a:r>
          </a:p>
          <a:p>
            <a:pPr>
              <a:lnSpc>
                <a:spcPct val="90000"/>
              </a:lnSpc>
            </a:pPr>
            <a:r>
              <a:rPr lang="en-US" sz="1500" b="1"/>
              <a:t>Jimmy Nilsson</a:t>
            </a:r>
            <a:r>
              <a:rPr lang="en-US" sz="1500"/>
              <a:t>, Applying Domain-Driven Design and Patterns, Pearson, 2006</a:t>
            </a:r>
          </a:p>
          <a:p>
            <a:pPr>
              <a:lnSpc>
                <a:spcPct val="90000"/>
              </a:lnSpc>
            </a:pPr>
            <a:r>
              <a:rPr lang="en-US" sz="1500" b="1"/>
              <a:t>Vaughn Vernon</a:t>
            </a:r>
            <a:r>
              <a:rPr lang="en-US" sz="1500"/>
              <a:t>, Implementing Domain Driven Design, Pearson, 2013</a:t>
            </a:r>
          </a:p>
          <a:p>
            <a:pPr>
              <a:lnSpc>
                <a:spcPct val="90000"/>
              </a:lnSpc>
            </a:pPr>
            <a:r>
              <a:rPr lang="en-US" sz="1500" b="1"/>
              <a:t>NServiceBus</a:t>
            </a:r>
            <a:r>
              <a:rPr lang="en-US" sz="1500"/>
              <a:t>, https://particular.net/nservicebus</a:t>
            </a:r>
          </a:p>
          <a:p>
            <a:pPr>
              <a:lnSpc>
                <a:spcPct val="90000"/>
              </a:lnSpc>
            </a:pPr>
            <a:r>
              <a:rPr lang="en-US" sz="1500" b="1"/>
              <a:t>Martin Folwer</a:t>
            </a:r>
            <a:r>
              <a:rPr lang="en-US" sz="1500"/>
              <a:t>, https://martinfowler.com/</a:t>
            </a:r>
          </a:p>
          <a:p>
            <a:pPr>
              <a:lnSpc>
                <a:spcPct val="90000"/>
              </a:lnSpc>
            </a:pPr>
            <a:r>
              <a:rPr lang="en-US" sz="1500" b="1"/>
              <a:t>Jimmy Bogard</a:t>
            </a:r>
            <a:r>
              <a:rPr lang="en-US" sz="1500"/>
              <a:t>, https://jimmybogard.com/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3471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a red brick building&#10;&#10;Description automatically generated">
            <a:extLst>
              <a:ext uri="{FF2B5EF4-FFF2-40B4-BE49-F238E27FC236}">
                <a16:creationId xmlns:a16="http://schemas.microsoft.com/office/drawing/2014/main" id="{DEFD0FAA-D8BC-4EC5-B37B-2CD4937CB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25619" r="1" b="25687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6CAC56-6E21-4355-89F7-C4D2810E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Contacts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A4F35-A4B5-4430-8933-ABE9591F40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Github: https://github.com/kendarorg       </a:t>
            </a:r>
          </a:p>
          <a:p>
            <a:r>
              <a:rPr lang="en-US"/>
              <a:t>Linkedin: https://linkedin.com/enricodaros </a:t>
            </a:r>
          </a:p>
          <a:p>
            <a:r>
              <a:rPr lang="en-US" dirty="0"/>
              <a:t>E-mail: edr@kendar.org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70391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959B-D5E4-44D9-BCC3-3DEA7488E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10K Foots </a:t>
            </a:r>
            <a:r>
              <a:rPr lang="en-US" dirty="0"/>
              <a:t>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6E0D38-D671-4CB3-8D37-2CDAD568F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730376"/>
            <a:ext cx="8084264" cy="287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55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erson riding a motorcycle down a dirt road&#10;&#10;Description automatically generated">
            <a:extLst>
              <a:ext uri="{FF2B5EF4-FFF2-40B4-BE49-F238E27FC236}">
                <a16:creationId xmlns:a16="http://schemas.microsoft.com/office/drawing/2014/main" id="{AE128B39-C5BD-4749-BF53-74E694ADD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27" t="3445" r="11422" b="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1E53A6-29F3-4D92-BD46-695C61224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Let s’start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AC32B-7E7E-4DF7-915B-03E1DD19B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6173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large ship in a body of water&#10;&#10;Description automatically generated">
            <a:extLst>
              <a:ext uri="{FF2B5EF4-FFF2-40B4-BE49-F238E27FC236}">
                <a16:creationId xmlns:a16="http://schemas.microsoft.com/office/drawing/2014/main" id="{9BF678F9-1520-4842-A99D-8BC2C955EC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9494" r="13687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95E6E-510E-43CF-AE74-7D7801F38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Cruise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B1046-7871-422A-9BC7-CCDE341416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Domain in the DDD sense</a:t>
            </a:r>
          </a:p>
          <a:p>
            <a:pPr lvl="1"/>
            <a:r>
              <a:rPr lang="en-US" dirty="0"/>
              <a:t>A business concept that can exist “isolated” from the rest of the world</a:t>
            </a:r>
          </a:p>
          <a:p>
            <a:r>
              <a:rPr lang="en-US" dirty="0"/>
              <a:t>Should create Cruises</a:t>
            </a:r>
          </a:p>
          <a:p>
            <a:r>
              <a:rPr lang="en-US" dirty="0"/>
              <a:t>Should allow to add unique Rooms with a category</a:t>
            </a:r>
          </a:p>
          <a:p>
            <a:r>
              <a:rPr lang="en-US" dirty="0"/>
              <a:t>Should show all the rooms by Cruise/Category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4154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a tree&#10;&#10;Description automatically generated">
            <a:extLst>
              <a:ext uri="{FF2B5EF4-FFF2-40B4-BE49-F238E27FC236}">
                <a16:creationId xmlns:a16="http://schemas.microsoft.com/office/drawing/2014/main" id="{6F8BF8E3-9AA1-4929-88D5-7E34BD35A6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-2" b="5389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7188EE-2751-4EE0-B706-DCBE0596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T01: The Aggregate Root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F952-B5AB-47FD-8991-1FA8046E7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Is the main Business Entity                               </a:t>
            </a:r>
          </a:p>
          <a:p>
            <a:r>
              <a:rPr lang="en-US" dirty="0"/>
              <a:t>Given Command Methods produces Events                     </a:t>
            </a:r>
          </a:p>
          <a:p>
            <a:r>
              <a:rPr lang="en-US" dirty="0"/>
              <a:t>Contains all the data needed by the Business Logic        </a:t>
            </a:r>
          </a:p>
          <a:p>
            <a:r>
              <a:rPr lang="en-US" dirty="0"/>
              <a:t>The name comes from the DDD terminology </a:t>
            </a:r>
          </a:p>
          <a:p>
            <a:r>
              <a:rPr lang="en-US" dirty="0"/>
              <a:t>Exposes Command Methods, that generate Events</a:t>
            </a:r>
          </a:p>
          <a:p>
            <a:r>
              <a:rPr lang="en-US" dirty="0"/>
              <a:t>Contains the state that will be written on the Write Model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3859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sand, game&#10;&#10;Description automatically generated">
            <a:extLst>
              <a:ext uri="{FF2B5EF4-FFF2-40B4-BE49-F238E27FC236}">
                <a16:creationId xmlns:a16="http://schemas.microsoft.com/office/drawing/2014/main" id="{AE8D63EF-DBEC-4C43-9AAA-8F6CFE3F07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720" r="21816" b="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F6B0D-333E-474F-AE2D-D6C5403EB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T01: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551DE-81B3-4FAB-BAD3-930C4DA74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They are notifications of what is happened on the Write Model</a:t>
            </a:r>
          </a:p>
          <a:p>
            <a:r>
              <a:rPr lang="en-US" dirty="0"/>
              <a:t>Expressed in Past Tense “Cruise Created”                     </a:t>
            </a:r>
          </a:p>
          <a:p>
            <a:r>
              <a:rPr lang="en-US" dirty="0"/>
              <a:t>They cannot change the state of the Write Model              </a:t>
            </a:r>
          </a:p>
          <a:p>
            <a:r>
              <a:rPr lang="en-US" dirty="0"/>
              <a:t>Contains all data changed by the Write Model                 </a:t>
            </a:r>
          </a:p>
          <a:p>
            <a:r>
              <a:rPr lang="en-US" dirty="0"/>
              <a:t>They can be spread through a Bus with Topics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0750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close up of a pen&#10;&#10;Description automatically generated">
            <a:extLst>
              <a:ext uri="{FF2B5EF4-FFF2-40B4-BE49-F238E27FC236}">
                <a16:creationId xmlns:a16="http://schemas.microsoft.com/office/drawing/2014/main" id="{E6540011-07C1-47F4-B1B1-663F689B4D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384" r="-1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169F4E-ACFF-41AE-992E-3544DD73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T02: The Write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4132B-06B0-466A-8BC1-A478AF2FE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Should store the data in the easiest possible form</a:t>
            </a:r>
          </a:p>
          <a:p>
            <a:r>
              <a:rPr lang="en-US" dirty="0"/>
              <a:t>Usually is stored serialized in a Key-Value Store, wrapped by what I call here “Entity Storage”</a:t>
            </a:r>
          </a:p>
          <a:p>
            <a:r>
              <a:rPr lang="en-US" dirty="0"/>
              <a:t>Should contain all the data needed to validate semantically the customer requests</a:t>
            </a:r>
          </a:p>
          <a:p>
            <a:r>
              <a:rPr lang="en-US" dirty="0"/>
              <a:t>Can live as a separate entity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44578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1285</Words>
  <Application>Microsoft Office PowerPoint</Application>
  <PresentationFormat>Widescreen</PresentationFormat>
  <Paragraphs>141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Trebuchet MS</vt:lpstr>
      <vt:lpstr>Wingdings 3</vt:lpstr>
      <vt:lpstr>Facet</vt:lpstr>
      <vt:lpstr>ROAD TO CQRS</vt:lpstr>
      <vt:lpstr>Where it all started</vt:lpstr>
      <vt:lpstr>The basic ideas</vt:lpstr>
      <vt:lpstr>10K Foots View</vt:lpstr>
      <vt:lpstr>Let s’start</vt:lpstr>
      <vt:lpstr>The Cruise Domain</vt:lpstr>
      <vt:lpstr>T01: The Aggregate Root</vt:lpstr>
      <vt:lpstr>T01: Events</vt:lpstr>
      <vt:lpstr>T02: The Write Model</vt:lpstr>
      <vt:lpstr>T02: The Command</vt:lpstr>
      <vt:lpstr>T02: The Command Handler</vt:lpstr>
      <vt:lpstr>The Read Model</vt:lpstr>
      <vt:lpstr>T03: Bus</vt:lpstr>
      <vt:lpstr>T04: Read (Query) Model</vt:lpstr>
      <vt:lpstr>T04: Event Handlers</vt:lpstr>
      <vt:lpstr>T04: The Projections</vt:lpstr>
      <vt:lpstr>The Mythical Real-Time Db</vt:lpstr>
      <vt:lpstr>Expanding the view</vt:lpstr>
      <vt:lpstr>T05: Optimistic locking</vt:lpstr>
      <vt:lpstr>T05: Optimistic locking-Advantages</vt:lpstr>
      <vt:lpstr>The Invoices and Customer Domains</vt:lpstr>
      <vt:lpstr>T06: Referencing External Domains</vt:lpstr>
      <vt:lpstr>T07: Value Objects</vt:lpstr>
      <vt:lpstr>Warehouse and Payments</vt:lpstr>
      <vt:lpstr>T08: Local Distributed Transactions</vt:lpstr>
      <vt:lpstr>Crossing Boundaries</vt:lpstr>
      <vt:lpstr>T09: Worldwide Distributed Transactions</vt:lpstr>
      <vt:lpstr>The Red Pill</vt:lpstr>
      <vt:lpstr>What is missing</vt:lpstr>
      <vt:lpstr>Thank You!</vt:lpstr>
      <vt:lpstr>References</vt:lpstr>
      <vt:lpstr>Contacts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TO CQRS</dc:title>
  <dc:creator>e dr</dc:creator>
  <cp:lastModifiedBy>e dr</cp:lastModifiedBy>
  <cp:revision>5</cp:revision>
  <dcterms:created xsi:type="dcterms:W3CDTF">2019-11-21T12:44:57Z</dcterms:created>
  <dcterms:modified xsi:type="dcterms:W3CDTF">2019-11-26T14:22:05Z</dcterms:modified>
</cp:coreProperties>
</file>